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9" r:id="rId3"/>
    <p:sldId id="262" r:id="rId4"/>
    <p:sldId id="267" r:id="rId5"/>
    <p:sldId id="258" r:id="rId6"/>
    <p:sldId id="261" r:id="rId7"/>
    <p:sldId id="260" r:id="rId8"/>
    <p:sldId id="263" r:id="rId9"/>
    <p:sldId id="270" r:id="rId10"/>
    <p:sldId id="259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66"/>
            <p14:sldId id="269"/>
            <p14:sldId id="262"/>
            <p14:sldId id="267"/>
            <p14:sldId id="258"/>
            <p14:sldId id="261"/>
            <p14:sldId id="260"/>
            <p14:sldId id="263"/>
            <p14:sldId id="270"/>
            <p14:sldId id="259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57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3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92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11" y="-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DOSKONALENIE TRENERÓW WSPOMAGANIA OŚWIATY</a:t>
            </a:r>
            <a:br>
              <a:rPr lang="pl-PL" sz="3600" b="1" dirty="0"/>
            </a:br>
            <a:r>
              <a:rPr lang="pl-PL" sz="3600" b="1" dirty="0"/>
              <a:t>W ZAKRESIE WSPOMAGANIA SZKÓŁ W ROZWOJU KOMPETENCJI MATEMATYCZNO-PRZYRODNICZYCH – I ETAP EDUKACYJNY </a:t>
            </a:r>
            <a:endParaRPr lang="pl-PL" sz="3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370" y="5581934"/>
            <a:ext cx="7327261" cy="1474255"/>
          </a:xfrm>
          <a:prstGeom prst="rect">
            <a:avLst/>
          </a:prstGeom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Moduł IX</a:t>
            </a:r>
          </a:p>
          <a:p>
            <a:r>
              <a:rPr lang="pl-PL" sz="2800" b="1" dirty="0" smtClean="0"/>
              <a:t>Planowanie </a:t>
            </a:r>
            <a:r>
              <a:rPr lang="pl-PL" sz="2800" b="1" dirty="0"/>
              <a:t>rozwoju zawodowego uczestników szkolenia </a:t>
            </a:r>
            <a:r>
              <a:rPr lang="pl-PL" sz="2800" b="1" dirty="0" smtClean="0"/>
              <a:t>    w </a:t>
            </a:r>
            <a:r>
              <a:rPr lang="pl-PL" sz="2800" b="1" dirty="0"/>
              <a:t>zakresie wspomagania szkół </a:t>
            </a:r>
            <a:endParaRPr lang="pl-PL" sz="2800" dirty="0" smtClean="0"/>
          </a:p>
          <a:p>
            <a:endParaRPr lang="pl-PL" sz="28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0398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Dziękujemy za udział w szkoleniu.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Życzymy wielu sukcesów w dalszej pracy zawodowej  i wspomaganiu szkół w obrębie kompetencji matematyczno-przyrodniczych.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529263"/>
            <a:ext cx="7327261" cy="152692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329" y="1969979"/>
            <a:ext cx="2143125" cy="2143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836" y="1969979"/>
            <a:ext cx="2348985" cy="23489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9143" y="1802496"/>
            <a:ext cx="3728351" cy="21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   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491343"/>
            <a:ext cx="7327261" cy="156484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41341" y="1828802"/>
            <a:ext cx="99623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Kompetencje potrzebne do prowadzenia procesu wspomagania na czterech </a:t>
            </a:r>
            <a:r>
              <a:rPr lang="pl-PL" sz="2800" b="1" dirty="0" smtClean="0"/>
              <a:t>etapach:</a:t>
            </a:r>
          </a:p>
          <a:p>
            <a:endParaRPr lang="pl-PL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smtClean="0"/>
              <a:t>Diagnoza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smtClean="0"/>
              <a:t>                 Planowanie działań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smtClean="0"/>
              <a:t>                                        Realizacja  działań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smtClean="0"/>
              <a:t>                                                                 Podsumowanie i ewaluacja</a:t>
            </a:r>
          </a:p>
          <a:p>
            <a:endParaRPr lang="pl-PL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9299" y="1926767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2938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Przypomnienie etapów wspomagania szkoły: </a:t>
            </a:r>
            <a:endParaRPr lang="pl-PL" b="1" dirty="0"/>
          </a:p>
          <a:p>
            <a:pPr lvl="0"/>
            <a:r>
              <a:rPr lang="pl-PL" b="1" dirty="0"/>
              <a:t>Diagnoza</a:t>
            </a:r>
            <a:r>
              <a:rPr lang="pl-PL" dirty="0"/>
              <a:t> - specjalista ds. wspomagania we współpracy z dyrektorem i nauczycielami analizuje szczegółowo potrzeby danej placówki. Rezultatem diagnozy jest wybór obszaru oraz działań, które będą realizowane w szkole czy przedszkolu. </a:t>
            </a:r>
          </a:p>
          <a:p>
            <a:pPr lvl="0"/>
            <a:r>
              <a:rPr lang="pl-PL" b="1" dirty="0"/>
              <a:t>Planowanie działań </a:t>
            </a:r>
            <a:r>
              <a:rPr lang="pl-PL" dirty="0"/>
              <a:t>polega na projektowaniu form doskonalenia zawodowego nauczycieli oraz wdrażania do praktyki szkolnej nabytych przez nich umiejętności i wypracowanych rozwiązań. Dobrze przygotowany plan jest elementem całego procesu wspomagania, gdyż pozwala skutecznie na wprowadzanie zmian w obszarach wynikających z diagnozy pracy szkoły.  </a:t>
            </a:r>
          </a:p>
          <a:p>
            <a:pPr lvl="0"/>
            <a:r>
              <a:rPr lang="pl-PL" b="1" dirty="0"/>
              <a:t>Realizacja działań </a:t>
            </a:r>
            <a:r>
              <a:rPr lang="pl-PL" dirty="0"/>
              <a:t>- dzięki niej dokonuje się najważniejsza zmiana - nauczyciele nabywają wiedzę i umiejętności oraz wypracowują nowe rozwiązania i wdrażają je w swojej pracy. Za organizację tego etapu odpowiedzialny jest specjalista ds. wspomagania, który w miarę potrzeb i możliwości szkoły, może pozyskiwać zewnętrznych ekspertów.  </a:t>
            </a:r>
          </a:p>
          <a:p>
            <a:pPr lvl="0"/>
            <a:r>
              <a:rPr lang="pl-PL" b="1" dirty="0"/>
              <a:t>Podsumowanie i ewaluacja </a:t>
            </a:r>
            <a:r>
              <a:rPr lang="pl-PL" dirty="0"/>
              <a:t>wspomagania  zadaniem specjalisty jest podsumowanie przeprowadzonych działań, zaś do dyrektora i nauczycieli należy ocena jego przebiegu i efektów. Zalecane jest łączenie ewaluacji wspomagania z ewaluacją wewnętrzną pracy szkoły.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583971"/>
            <a:ext cx="7327261" cy="147221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Zadania specjalisty do spraw wspomagania:</a:t>
            </a:r>
          </a:p>
          <a:p>
            <a:r>
              <a:rPr lang="pl-PL" dirty="0"/>
              <a:t>Pomoc w diagnozowaniu problemów szkoły</a:t>
            </a:r>
          </a:p>
          <a:p>
            <a:r>
              <a:rPr lang="pl-PL" dirty="0"/>
              <a:t>Planowanie działań rozwojowych</a:t>
            </a:r>
          </a:p>
          <a:p>
            <a:r>
              <a:rPr lang="pl-PL" dirty="0"/>
              <a:t>Organizacja i realizacja zaplanowanych działań - wspólne wypracowanie</a:t>
            </a:r>
          </a:p>
          <a:p>
            <a:pPr marL="0" indent="0">
              <a:buNone/>
            </a:pPr>
            <a:r>
              <a:rPr lang="pl-PL" dirty="0"/>
              <a:t>    zasad wzajemnego uczenia się</a:t>
            </a:r>
          </a:p>
          <a:p>
            <a:r>
              <a:rPr lang="pl-PL" dirty="0"/>
              <a:t>Koordynowanie działań, pełnienie funkcji moderatora, doradcy </a:t>
            </a:r>
          </a:p>
          <a:p>
            <a:pPr marL="0" indent="0">
              <a:buNone/>
            </a:pPr>
            <a:r>
              <a:rPr lang="pl-PL" dirty="0"/>
              <a:t>    i inicjatora zmian</a:t>
            </a:r>
          </a:p>
          <a:p>
            <a:r>
              <a:rPr lang="pl-PL" dirty="0"/>
              <a:t>Dobór kompetentnych ekspertów</a:t>
            </a:r>
          </a:p>
          <a:p>
            <a:r>
              <a:rPr lang="pl-PL" dirty="0"/>
              <a:t>Monitorowanie procesu wspomagania</a:t>
            </a:r>
          </a:p>
          <a:p>
            <a:r>
              <a:rPr lang="pl-PL" dirty="0"/>
              <a:t>Ocena przeprowadzonych działań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591331"/>
            <a:ext cx="7327261" cy="146485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6797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5281" y="-88012"/>
            <a:ext cx="10560432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0164" y="111409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Pożądane postawy pracownika odpowiedzialnego za wspomaganie szkoły: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sz="2000" b="1" dirty="0" smtClean="0"/>
              <a:t>Otwartość</a:t>
            </a:r>
            <a:r>
              <a:rPr lang="pl-PL" sz="2000" dirty="0" smtClean="0"/>
              <a:t>- na uczenie się informacją zwrotną</a:t>
            </a:r>
          </a:p>
          <a:p>
            <a:pPr marL="0" indent="0">
              <a:buNone/>
            </a:pPr>
            <a:r>
              <a:rPr lang="pl-PL" sz="2000" b="1" dirty="0" smtClean="0"/>
              <a:t>Zaangażowanie </a:t>
            </a:r>
            <a:r>
              <a:rPr lang="pl-PL" sz="2000" dirty="0" smtClean="0"/>
              <a:t>-gotowość do wypracowywania rozwiązań o wysokiej jakości,</a:t>
            </a:r>
          </a:p>
          <a:p>
            <a:pPr marL="0" indent="0">
              <a:buNone/>
            </a:pPr>
            <a:r>
              <a:rPr lang="pl-PL" sz="2000" b="1" dirty="0" smtClean="0"/>
              <a:t>Realistyczny optymizm</a:t>
            </a:r>
            <a:r>
              <a:rPr lang="pl-PL" sz="2000" dirty="0" smtClean="0"/>
              <a:t>-gotowość</a:t>
            </a:r>
            <a:r>
              <a:rPr lang="pl-PL" sz="2000" b="1" dirty="0" smtClean="0"/>
              <a:t> </a:t>
            </a:r>
            <a:r>
              <a:rPr lang="pl-PL" sz="2000" dirty="0" smtClean="0"/>
              <a:t>do traktowania szkoły jako organizacji uczącej się, refleksyjna </a:t>
            </a:r>
          </a:p>
          <a:p>
            <a:pPr marL="0" indent="0">
              <a:buNone/>
            </a:pPr>
            <a:r>
              <a:rPr lang="pl-PL" sz="2000" dirty="0" smtClean="0"/>
              <a:t>otwartość na zmiany</a:t>
            </a:r>
            <a:endParaRPr lang="pl-PL" sz="2000" dirty="0"/>
          </a:p>
          <a:p>
            <a:pPr marL="0" indent="0">
              <a:buNone/>
            </a:pPr>
            <a:r>
              <a:rPr lang="pl-PL" sz="1600" i="1" dirty="0" smtClean="0">
                <a:solidFill>
                  <a:srgbClr val="00B0F0"/>
                </a:solidFill>
              </a:rPr>
              <a:t>Źródło: Nowe formy doskonalenia nauczycieli pod red. D. Czerwonki, Ośrodek Rozwoju Edukacji, Warszawa 2013)</a:t>
            </a:r>
            <a:endParaRPr lang="pl-PL" sz="1600" i="1" dirty="0">
              <a:solidFill>
                <a:srgbClr val="00B0F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606321"/>
            <a:ext cx="7327261" cy="14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Pożądane postawy </a:t>
            </a:r>
            <a:r>
              <a:rPr lang="pl-PL" b="1" dirty="0" smtClean="0"/>
              <a:t>profilu roli zawodowej pracownika odpowiedzialnego </a:t>
            </a:r>
            <a:r>
              <a:rPr lang="pl-PL" b="1" dirty="0"/>
              <a:t>za wspomaganie szkoły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sz="2000" b="1" dirty="0" smtClean="0"/>
              <a:t>partnerstwo</a:t>
            </a:r>
            <a:r>
              <a:rPr lang="pl-PL" sz="2000" dirty="0" smtClean="0"/>
              <a:t>: </a:t>
            </a:r>
            <a:r>
              <a:rPr lang="pl-PL" sz="2000" dirty="0" err="1" smtClean="0"/>
              <a:t>gotowośc</a:t>
            </a:r>
            <a:r>
              <a:rPr lang="pl-PL" sz="2000" dirty="0" smtClean="0"/>
              <a:t> do budowania relacji opartych na równowadze statusu, wzajemnym szacunku i zaufaniu.</a:t>
            </a:r>
          </a:p>
          <a:p>
            <a:pPr marL="0" indent="0">
              <a:buNone/>
            </a:pPr>
            <a:r>
              <a:rPr lang="pl-PL" sz="2000" b="1" dirty="0" smtClean="0"/>
              <a:t>Kreatywność</a:t>
            </a:r>
            <a:r>
              <a:rPr lang="pl-PL" sz="2000" dirty="0" smtClean="0"/>
              <a:t>: gotowość do projektowania autorskich rozwiązań uwzględniających specyficzne potrzeby szkoły.</a:t>
            </a:r>
          </a:p>
          <a:p>
            <a:pPr marL="0" indent="0">
              <a:buNone/>
            </a:pPr>
            <a:r>
              <a:rPr lang="pl-PL" sz="2000" b="1" dirty="0"/>
              <a:t>o</a:t>
            </a:r>
            <a:r>
              <a:rPr lang="pl-PL" sz="2000" b="1" dirty="0" smtClean="0"/>
              <a:t>twartość na innych</a:t>
            </a:r>
            <a:r>
              <a:rPr lang="pl-PL" sz="2000" dirty="0" smtClean="0"/>
              <a:t>: gotowość do nawiązywania kontaktów i budowania sieci społecznych.</a:t>
            </a:r>
          </a:p>
          <a:p>
            <a:pPr marL="0" indent="0">
              <a:buNone/>
            </a:pPr>
            <a:r>
              <a:rPr lang="pl-PL" sz="2000" b="1" dirty="0" smtClean="0"/>
              <a:t>Szczerość</a:t>
            </a:r>
            <a:r>
              <a:rPr lang="pl-PL" sz="2000" dirty="0" smtClean="0"/>
              <a:t>: gotowość do prezentowania adekwatnej oceny sytuacji wprost, w sposób życzliwy, lecz zapewniający dostęp do pełnej informacji;</a:t>
            </a:r>
          </a:p>
          <a:p>
            <a:pPr marL="0" indent="0">
              <a:buNone/>
            </a:pPr>
            <a:r>
              <a:rPr lang="pl-PL" sz="2000" b="1" dirty="0" smtClean="0"/>
              <a:t>Obiektywizm</a:t>
            </a:r>
            <a:r>
              <a:rPr lang="pl-PL" sz="2000" dirty="0" smtClean="0"/>
              <a:t>: </a:t>
            </a:r>
            <a:r>
              <a:rPr lang="pl-PL" sz="2000" dirty="0" err="1" smtClean="0"/>
              <a:t>gotowośc</a:t>
            </a:r>
            <a:r>
              <a:rPr lang="pl-PL" sz="2000" dirty="0" smtClean="0"/>
              <a:t> do zachowania dystansu wobec własnych przekonań i </a:t>
            </a:r>
            <a:r>
              <a:rPr lang="pl-PL" sz="2000" dirty="0" err="1" smtClean="0"/>
              <a:t>preferencji;koncentracja</a:t>
            </a:r>
            <a:r>
              <a:rPr lang="pl-PL" sz="2000" dirty="0" smtClean="0"/>
              <a:t> na faktach i racjonalnych uzasadnieniach prezentowanych wniosków.</a:t>
            </a:r>
          </a:p>
          <a:p>
            <a:pPr marL="0" indent="0">
              <a:buNone/>
            </a:pPr>
            <a:r>
              <a:rPr lang="pl-PL" sz="2000" i="1" dirty="0" smtClean="0">
                <a:solidFill>
                  <a:srgbClr val="00B0F0"/>
                </a:solidFill>
              </a:rPr>
              <a:t>..</a:t>
            </a:r>
            <a:r>
              <a:rPr lang="pl-PL" sz="2000" i="1" dirty="0">
                <a:solidFill>
                  <a:srgbClr val="00B0F0"/>
                </a:solidFill>
              </a:rPr>
              <a:t>tabela- </a:t>
            </a:r>
            <a:r>
              <a:rPr lang="pl-PL" sz="2000" i="1" dirty="0" smtClean="0">
                <a:solidFill>
                  <a:srgbClr val="00B0F0"/>
                </a:solidFill>
              </a:rPr>
              <a:t>Profil roli </a:t>
            </a:r>
            <a:r>
              <a:rPr lang="pl-PL" sz="1600" i="1" dirty="0" smtClean="0">
                <a:solidFill>
                  <a:srgbClr val="00B0F0"/>
                </a:solidFill>
              </a:rPr>
              <a:t>Źródło</a:t>
            </a:r>
            <a:r>
              <a:rPr lang="pl-PL" sz="1600" i="1" dirty="0">
                <a:solidFill>
                  <a:srgbClr val="00B0F0"/>
                </a:solidFill>
              </a:rPr>
              <a:t>: Nowe formy doskonalenia nauczycieli pod red. D. Czerwonki, Ośrodek Rozwoju Edukacji, Warszawa 2013)</a:t>
            </a:r>
          </a:p>
          <a:p>
            <a:pPr marL="0" indent="0">
              <a:buNone/>
            </a:pPr>
            <a:endParaRPr lang="pl-PL" sz="2000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591331"/>
            <a:ext cx="7327261" cy="14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100" b="1" u="sng" dirty="0">
                <a:solidFill>
                  <a:srgbClr val="002060"/>
                </a:solidFill>
              </a:rPr>
              <a:t>Zasady na jakich opiera się  model rozwoju zawodowego: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WYBÓR- Nauczyciele muszą mieć wybór w kwestii tego, które aspekty swojej praktyki będą rozwijać. Stwarza to większe prawdopodobieństwo,   że osiągną sukces i staną się również za niego odpowiedzialni. 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ELASTYCZNOŚĆ Nauczyciele potrzebują elastycznego podejścia, które pozwoli im dostosować metody i techniki do potrzeb swoich klas. 	           (W elastyczności tkwi jednak pewne niebezpieczeństwo że nauczyciele mogą tak bardzo zmodyfikować pomysł, że przestanie być skuteczny.)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MAŁE KROKI Aby zmiany w praktyce były trwałe, trzeba je zintegrować        z istniejącymi już przyzwyczajeniami nauczycieli, co wymaga czasu. </a:t>
            </a:r>
          </a:p>
          <a:p>
            <a:pPr lvl="0"/>
            <a:r>
              <a:rPr lang="pl-PL" dirty="0">
                <a:solidFill>
                  <a:srgbClr val="0070C0"/>
                </a:solidFill>
              </a:rPr>
              <a:t>WSPIERANIE PRZEZ WYMAGANIE ODPOWIEDZIALNOŚCI  Jest to tworzenie struktur, które wymagają od nauczycieli rozliczania się z rozwijania swojej praktyki, ale jednocześnie ich w tym wspierają.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583621"/>
            <a:ext cx="7327261" cy="15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r>
              <a:rPr lang="pl-PL" b="1" dirty="0"/>
              <a:t>Analiza własnych zasobów i ograniczeń, które mają wpływ na </a:t>
            </a:r>
            <a:r>
              <a:rPr lang="pl-PL" b="1" dirty="0" smtClean="0"/>
              <a:t>realizację wspomagania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370" y="5595566"/>
            <a:ext cx="7327261" cy="1481323"/>
          </a:xfrm>
          <a:prstGeom prst="rect">
            <a:avLst/>
          </a:prstGeom>
        </p:spPr>
      </p:pic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86817"/>
              </p:ext>
            </p:extLst>
          </p:nvPr>
        </p:nvGraphicFramePr>
        <p:xfrm>
          <a:off x="3198813" y="2152650"/>
          <a:ext cx="57943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6" imgW="5794942" imgH="2549965" progId="Word.Document.12">
                  <p:embed/>
                </p:oleObj>
              </mc:Choice>
              <mc:Fallback>
                <p:oleObj name="Document" r:id="rId6" imgW="5794942" imgH="2549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8813" y="2152650"/>
                        <a:ext cx="5794375" cy="254952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Podsumowanie i ewaluacja szkolenia: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70" y="5561104"/>
            <a:ext cx="7327261" cy="1495085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44" y="1433723"/>
            <a:ext cx="4107050" cy="38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281" y="1875295"/>
            <a:ext cx="2241115" cy="31703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251" y="1875296"/>
            <a:ext cx="2164537" cy="30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0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534</Words>
  <Application>Microsoft Office PowerPoint</Application>
  <PresentationFormat>Panoramiczny</PresentationFormat>
  <Paragraphs>76</Paragraphs>
  <Slides>10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Motyw pakietu Office</vt:lpstr>
      <vt:lpstr>Document</vt:lpstr>
      <vt:lpstr>DOSKONALENIE TRENERÓW WSPOMAGANIA OŚWIATY W ZAKRESIE WSPOMAGANIA SZKÓŁ W ROZWOJU KOMPETENCJI MATEMATYCZNO-PRZYRODNICZYCH – I ETAP EDUKACYJNY </vt:lpstr>
      <vt:lpstr>      DOSKONALENIE TRENERÓW WSPOMAGANIA OŚWIATY  POWR.02.10.00-00-7015/17</vt:lpstr>
      <vt:lpstr>      DOSKONALENIE TRENERÓW WSPOMAGANIA OŚWIATY  POWR.02.10.00-00-7015/17</vt:lpstr>
      <vt:lpstr>      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26</cp:revision>
  <dcterms:created xsi:type="dcterms:W3CDTF">2018-12-02T13:14:09Z</dcterms:created>
  <dcterms:modified xsi:type="dcterms:W3CDTF">2019-01-21T15:46:19Z</dcterms:modified>
</cp:coreProperties>
</file>